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78" r:id="rId4"/>
    <p:sldId id="259" r:id="rId5"/>
    <p:sldId id="267" r:id="rId6"/>
    <p:sldId id="275" r:id="rId7"/>
    <p:sldId id="268" r:id="rId8"/>
    <p:sldId id="260" r:id="rId9"/>
    <p:sldId id="281" r:id="rId10"/>
    <p:sldId id="277" r:id="rId11"/>
    <p:sldId id="269" r:id="rId12"/>
    <p:sldId id="271" r:id="rId13"/>
    <p:sldId id="273" r:id="rId14"/>
    <p:sldId id="261" r:id="rId15"/>
    <p:sldId id="276" r:id="rId16"/>
    <p:sldId id="274" r:id="rId17"/>
    <p:sldId id="262" r:id="rId18"/>
    <p:sldId id="279" r:id="rId19"/>
    <p:sldId id="263" r:id="rId20"/>
    <p:sldId id="264" r:id="rId21"/>
    <p:sldId id="26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22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5033" autoAdjust="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82F312-C5C1-40EE-97B9-1C8DA4B4370C}" type="datetimeFigureOut">
              <a:rPr lang="en-US" smtClean="0"/>
              <a:t>2025-08-14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7E909E-18CB-4580-AF9C-981C13EB5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742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930B88-78E3-4D53-8F22-1E8AD4785780}" type="datetime1">
              <a:rPr lang="en-US" smtClean="0"/>
              <a:t>2025-08-14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076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F2B1FD-140A-4CD5-9BA7-6207D317C857}" type="datetime1">
              <a:rPr lang="en-US" smtClean="0"/>
              <a:t>2025-08-14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89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58B66-3F52-4536-A9B7-3CCCA8B0CBB9}" type="datetime1">
              <a:rPr lang="en-US" smtClean="0"/>
              <a:t>2025-08-14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1782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30A9CE-5F0E-4DDD-9F92-DAA7713D8429}" type="datetime1">
              <a:rPr lang="en-US" smtClean="0"/>
              <a:t>2025-08-14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290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0BB9BA-E7B7-422B-9836-BDAD14FDFFC8}" type="datetime1">
              <a:rPr lang="en-US" smtClean="0"/>
              <a:t>2025-08-14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18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C4E7CD-22D6-4F6F-8F7B-0382E867A221}" type="datetime1">
              <a:rPr lang="en-US" smtClean="0"/>
              <a:t>2025-08-14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22039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171091-DACB-472F-A278-957C38F993EB}" type="datetime1">
              <a:rPr lang="en-US" smtClean="0"/>
              <a:t>2025-08-14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961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1385B6-E0B6-445B-B313-CEF5F83E06F4}" type="datetime1">
              <a:rPr lang="en-US" smtClean="0"/>
              <a:t>2025-08-14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490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BF1004-E70B-4D94-9826-E43D19A75875}" type="datetime1">
              <a:rPr lang="en-US" smtClean="0"/>
              <a:t>2025-08-14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794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1328-D3FC-4937-B3DD-1DA081E6808A}" type="datetime1">
              <a:rPr lang="en-US" smtClean="0"/>
              <a:t>2025-08-14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074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918EC-67AB-40EE-8F0D-A8DFB5F0C07A}" type="datetime1">
              <a:rPr lang="en-US" smtClean="0"/>
              <a:t>2025-08-14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8428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E1805-6BF3-4321-BEB9-221E718AA1C5}" type="datetime1">
              <a:rPr lang="en-US" smtClean="0"/>
              <a:t>2025-08-14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F991DD-291D-48AE-8B78-4067A2C5CD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8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jpe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gif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2551" y="-228600"/>
            <a:ext cx="12604551" cy="708660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0CD7D2E-033D-E7F6-96A0-8400E7C4808B}"/>
              </a:ext>
            </a:extLst>
          </p:cNvPr>
          <p:cNvSpPr txBox="1"/>
          <p:nvPr/>
        </p:nvSpPr>
        <p:spPr>
          <a:xfrm>
            <a:off x="121297" y="2101015"/>
            <a:ext cx="11742821" cy="12054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Aft>
                <a:spcPts val="1000"/>
              </a:spcAft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ENHANCING DATA VISUALIZATION AND ANALYSIS: </a:t>
            </a:r>
          </a:p>
          <a:p>
            <a:pPr marL="0" marR="0" algn="ctr">
              <a:spcAft>
                <a:spcPts val="1000"/>
              </a:spcAft>
              <a:buNone/>
            </a:pPr>
            <a:r>
              <a:rPr lang="en-US" sz="3200" b="1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A STREAMLIT-BASED SURVEY ANALYSIS PROJECT </a:t>
            </a:r>
            <a:endParaRPr lang="en-US" sz="3200" dirty="0">
              <a:solidFill>
                <a:schemeClr val="accent1">
                  <a:lumMod val="50000"/>
                </a:schemeClr>
              </a:solidFill>
              <a:effectLst/>
              <a:ea typeface="MS Mincho" panose="02020609040205080304" pitchFamily="49" charset="-128"/>
              <a:cs typeface="Iskoola Pota" panose="020B050204020402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3F3E27-5181-2CBD-ED4A-A62FCE31693E}"/>
              </a:ext>
            </a:extLst>
          </p:cNvPr>
          <p:cNvSpPr txBox="1"/>
          <p:nvPr/>
        </p:nvSpPr>
        <p:spPr>
          <a:xfrm>
            <a:off x="1633639" y="3429000"/>
            <a:ext cx="8924722" cy="22147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1000"/>
              </a:spcAft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Karunakaran L</a:t>
            </a:r>
            <a:r>
              <a:rPr lang="en-US" sz="2000" baseline="30000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*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, Rathnayaka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a typeface="MS Mincho" panose="02020609040205080304" pitchFamily="49" charset="-128"/>
                <a:cs typeface="Times New Roman" panose="02020603050405020304" pitchFamily="18" charset="0"/>
              </a:rPr>
              <a:t> R.M.K.T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, and Chandrika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Malkanthi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 </a:t>
            </a:r>
            <a:endParaRPr lang="en-US" sz="1800" dirty="0">
              <a:solidFill>
                <a:schemeClr val="accent1">
                  <a:lumMod val="50000"/>
                </a:schemeClr>
              </a:solidFill>
              <a:effectLst/>
              <a:ea typeface="MS Mincho" panose="02020609040205080304" pitchFamily="49" charset="-128"/>
              <a:cs typeface="Iskoola Pota" panose="020B0502040204020203" pitchFamily="34" charset="0"/>
            </a:endParaRPr>
          </a:p>
          <a:p>
            <a:pPr marL="0" marR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Department of Physical Sciences and Technology, </a:t>
            </a:r>
          </a:p>
          <a:p>
            <a:pPr marL="0" marR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Faculty of Applied Sciences, </a:t>
            </a:r>
            <a:endParaRPr lang="en-US" sz="1800" dirty="0">
              <a:solidFill>
                <a:schemeClr val="accent1">
                  <a:lumMod val="50000"/>
                </a:schemeClr>
              </a:solidFill>
              <a:effectLst/>
              <a:ea typeface="MS Mincho" panose="02020609040205080304" pitchFamily="49" charset="-128"/>
              <a:cs typeface="Iskoola Pota" panose="020B0502040204020203" pitchFamily="34" charset="0"/>
            </a:endParaRPr>
          </a:p>
          <a:p>
            <a:pPr marL="0" marR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i="1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Sabaragamuwa University of Sri Lanka</a:t>
            </a:r>
            <a:endParaRPr lang="en-US" sz="1800" dirty="0">
              <a:solidFill>
                <a:schemeClr val="accent1">
                  <a:lumMod val="50000"/>
                </a:schemeClr>
              </a:solidFill>
              <a:effectLst/>
              <a:ea typeface="MS Mincho" panose="02020609040205080304" pitchFamily="49" charset="-128"/>
              <a:cs typeface="Iskoola Pota" panose="020B0502040204020203" pitchFamily="34" charset="0"/>
            </a:endParaRPr>
          </a:p>
          <a:p>
            <a:pPr marL="0" marR="0" algn="ctr">
              <a:lnSpc>
                <a:spcPct val="115000"/>
              </a:lnSpc>
              <a:spcAft>
                <a:spcPts val="1000"/>
              </a:spcAft>
              <a:buNone/>
            </a:pPr>
            <a:r>
              <a:rPr lang="en-US" sz="1800" baseline="30000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*</a:t>
            </a:r>
            <a:r>
              <a:rPr lang="en-US" sz="1800" dirty="0">
                <a:solidFill>
                  <a:schemeClr val="accent1">
                    <a:lumMod val="50000"/>
                  </a:schemeClr>
                </a:solidFill>
                <a:effectLst/>
                <a:ea typeface="MS Mincho" panose="02020609040205080304" pitchFamily="49" charset="-128"/>
                <a:cs typeface="Times New Roman" panose="02020603050405020304" pitchFamily="18" charset="0"/>
              </a:rPr>
              <a:t>klluxshi99@gmail.com</a:t>
            </a:r>
            <a:endParaRPr lang="en-US" sz="1800" dirty="0">
              <a:solidFill>
                <a:schemeClr val="accent1">
                  <a:lumMod val="50000"/>
                </a:schemeClr>
              </a:solidFill>
              <a:effectLst/>
              <a:ea typeface="MS Mincho" panose="02020609040205080304" pitchFamily="49" charset="-128"/>
              <a:cs typeface="Iskoola Pota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8405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F27F5-554F-FEDD-56F8-6016546A0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5B738D-E5DC-45CE-236F-57C10F72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C956F3-0819-A4FA-88D8-3F080A83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E42215B8-52E7-5DDE-E9E6-8B8F2FA31C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86491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6. METHODOLOGY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D454CA-ACB7-1507-51DF-CAEEF561E64E}"/>
              </a:ext>
            </a:extLst>
          </p:cNvPr>
          <p:cNvCxnSpPr>
            <a:cxnSpLocks/>
          </p:cNvCxnSpPr>
          <p:nvPr/>
        </p:nvCxnSpPr>
        <p:spPr>
          <a:xfrm>
            <a:off x="1680339" y="871266"/>
            <a:ext cx="172533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3">
            <a:extLst>
              <a:ext uri="{FF2B5EF4-FFF2-40B4-BE49-F238E27FC236}">
                <a16:creationId xmlns:a16="http://schemas.microsoft.com/office/drawing/2014/main" id="{138C43A1-E234-BC54-DF0B-0C3A547DC9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5229" y="970461"/>
            <a:ext cx="311797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Development Model: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31ECAA1-6FA8-D5FB-485E-7CB63C09831A}"/>
              </a:ext>
            </a:extLst>
          </p:cNvPr>
          <p:cNvSpPr txBox="1"/>
          <p:nvPr/>
        </p:nvSpPr>
        <p:spPr>
          <a:xfrm>
            <a:off x="4672757" y="5837251"/>
            <a:ext cx="3547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Figure 2 : Waterfall model approach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21F45A2-EF0C-C0DA-94D7-D529BB9245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4219" y="1514343"/>
            <a:ext cx="7116144" cy="45424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12AB47-CAB2-BB2B-F179-E6E71C2F32A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458" t="9635" r="19748" b="12984"/>
          <a:stretch>
            <a:fillRect/>
          </a:stretch>
        </p:blipFill>
        <p:spPr>
          <a:xfrm rot="19861911" flipH="1">
            <a:off x="3303820" y="3048246"/>
            <a:ext cx="1594823" cy="33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714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6834CD-57B7-04A4-42FE-C78D54951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485B7-B6D9-BB4A-0F7F-19BC4869F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D7EF2F-C006-91AA-3442-45A1F81B7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54876-BFAD-5A92-01ED-E3862A3AE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F97F58-7EC5-B18F-6ADE-E8702148D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11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BE1CE700-AD18-1B89-7FC5-26C4C52C66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2353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6. METHODOLOGY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22BF37-73AA-5481-D8B0-9F3ED6FCD8C4}"/>
              </a:ext>
            </a:extLst>
          </p:cNvPr>
          <p:cNvCxnSpPr>
            <a:cxnSpLocks/>
          </p:cNvCxnSpPr>
          <p:nvPr/>
        </p:nvCxnSpPr>
        <p:spPr>
          <a:xfrm>
            <a:off x="1659293" y="1023872"/>
            <a:ext cx="181169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167CD95E-6B9B-B982-136A-EC951662A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2811" y="1342787"/>
            <a:ext cx="8379325" cy="467186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5FDCF0F-6AD8-E4C8-435A-B74D2E6513E1}"/>
              </a:ext>
            </a:extLst>
          </p:cNvPr>
          <p:cNvSpPr txBox="1"/>
          <p:nvPr/>
        </p:nvSpPr>
        <p:spPr>
          <a:xfrm>
            <a:off x="4936491" y="5985842"/>
            <a:ext cx="3191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Figure 3 : Data Analysis Process</a:t>
            </a:r>
          </a:p>
        </p:txBody>
      </p:sp>
    </p:spTree>
    <p:extLst>
      <p:ext uri="{BB962C8B-B14F-4D97-AF65-F5344CB8AC3E}">
        <p14:creationId xmlns:p14="http://schemas.microsoft.com/office/powerpoint/2010/main" val="1389402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EDF2F-0F72-E9CA-A69C-EDE547681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86B800-A8FA-4BC4-2672-7DC22CC62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1D2283-E766-EB8B-CC47-8AD06B04A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12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C94A426-1C30-B755-636E-34B2A049E0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61" y="492319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6. METHODOLOGY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8BF230D-FBC4-B1D8-58B6-BB972743E6BD}"/>
              </a:ext>
            </a:extLst>
          </p:cNvPr>
          <p:cNvCxnSpPr>
            <a:cxnSpLocks/>
          </p:cNvCxnSpPr>
          <p:nvPr/>
        </p:nvCxnSpPr>
        <p:spPr>
          <a:xfrm>
            <a:off x="1662991" y="1077094"/>
            <a:ext cx="189197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7B033A8-7B2D-6FB2-B52D-32A123F329A2}"/>
              </a:ext>
            </a:extLst>
          </p:cNvPr>
          <p:cNvSpPr txBox="1"/>
          <p:nvPr/>
        </p:nvSpPr>
        <p:spPr>
          <a:xfrm>
            <a:off x="856861" y="1366773"/>
            <a:ext cx="10131490" cy="21391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500" b="1" dirty="0">
                <a:cs typeface="Times New Roman" panose="02020603050405020304" pitchFamily="18" charset="0"/>
              </a:rPr>
              <a:t>Tools &amp; Technologies:</a:t>
            </a:r>
            <a:endParaRPr lang="en-US" altLang="en-US" sz="2500" dirty="0">
              <a:cs typeface="Times New Roman" panose="02020603050405020304" pitchFamily="18" charset="0"/>
            </a:endParaRP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500" i="1" dirty="0" err="1">
                <a:cs typeface="Times New Roman" panose="02020603050405020304" pitchFamily="18" charset="0"/>
              </a:rPr>
              <a:t>Numpy</a:t>
            </a:r>
            <a:r>
              <a:rPr lang="en-US" altLang="en-US" sz="2500" i="1" dirty="0">
                <a:cs typeface="Times New Roman" panose="02020603050405020304" pitchFamily="18" charset="0"/>
              </a:rPr>
              <a:t> data cleaning and transformation, Pandas</a:t>
            </a:r>
            <a:r>
              <a:rPr lang="en-US" altLang="en-US" sz="2500" dirty="0">
                <a:cs typeface="Times New Roman" panose="02020603050405020304" pitchFamily="18" charset="0"/>
              </a:rPr>
              <a:t> for data handling, and </a:t>
            </a:r>
            <a:r>
              <a:rPr lang="en-US" altLang="en-US" sz="2500" i="1" dirty="0">
                <a:cs typeface="Times New Roman" panose="02020603050405020304" pitchFamily="18" charset="0"/>
              </a:rPr>
              <a:t>Matplotlib</a:t>
            </a:r>
            <a:r>
              <a:rPr lang="en-US" altLang="en-US" sz="2500" dirty="0">
                <a:cs typeface="Times New Roman" panose="02020603050405020304" pitchFamily="18" charset="0"/>
              </a:rPr>
              <a:t> for visualization.</a:t>
            </a:r>
          </a:p>
          <a:p>
            <a:pPr marL="342900" lvl="0" indent="-34290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2500" i="1" dirty="0" err="1">
                <a:cs typeface="Times New Roman" panose="02020603050405020304" pitchFamily="18" charset="0"/>
              </a:rPr>
              <a:t>Streamlit</a:t>
            </a:r>
            <a:r>
              <a:rPr lang="en-US" altLang="en-US" sz="2500" dirty="0">
                <a:cs typeface="Times New Roman" panose="02020603050405020304" pitchFamily="18" charset="0"/>
              </a:rPr>
              <a:t> for building interactive dashboards.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071D4A-9573-7831-52D3-A279F7F7D751}"/>
              </a:ext>
            </a:extLst>
          </p:cNvPr>
          <p:cNvSpPr txBox="1"/>
          <p:nvPr/>
        </p:nvSpPr>
        <p:spPr>
          <a:xfrm>
            <a:off x="5026212" y="5695316"/>
            <a:ext cx="3318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cs typeface="Times New Roman" panose="02020603050405020304" pitchFamily="18" charset="0"/>
              </a:rPr>
              <a:t>Figure 4 : Tools and Technologies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CDBE0F5-6A4E-9DA2-3B3F-989112ECA8C1}"/>
              </a:ext>
            </a:extLst>
          </p:cNvPr>
          <p:cNvGrpSpPr/>
          <p:nvPr/>
        </p:nvGrpSpPr>
        <p:grpSpPr>
          <a:xfrm>
            <a:off x="620627" y="3583030"/>
            <a:ext cx="10733173" cy="2228822"/>
            <a:chOff x="1368390" y="3500210"/>
            <a:chExt cx="10733173" cy="2228822"/>
          </a:xfrm>
        </p:grpSpPr>
        <p:pic>
          <p:nvPicPr>
            <p:cNvPr id="7" name="Picture 4" descr="WinSCP. Linux and Windows | by Leandro Almeida | Medium">
              <a:extLst>
                <a:ext uri="{FF2B5EF4-FFF2-40B4-BE49-F238E27FC236}">
                  <a16:creationId xmlns:a16="http://schemas.microsoft.com/office/drawing/2014/main" id="{17AA7348-C261-14C5-ABEC-7A92AD7C24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646049" y="3944360"/>
              <a:ext cx="1455514" cy="7277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B879CBE-46A6-89EC-E7E2-31F40BD8E173}"/>
                </a:ext>
              </a:extLst>
            </p:cNvPr>
            <p:cNvGrpSpPr/>
            <p:nvPr/>
          </p:nvGrpSpPr>
          <p:grpSpPr>
            <a:xfrm>
              <a:off x="1368390" y="3500210"/>
              <a:ext cx="8733846" cy="2228822"/>
              <a:chOff x="1368390" y="3511263"/>
              <a:chExt cx="8733846" cy="2228822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4A93C49-204A-1DAE-4D7C-D5124B1B62BC}"/>
                  </a:ext>
                </a:extLst>
              </p:cNvPr>
              <p:cNvGrpSpPr/>
              <p:nvPr/>
            </p:nvGrpSpPr>
            <p:grpSpPr>
              <a:xfrm>
                <a:off x="1368390" y="3511263"/>
                <a:ext cx="8733846" cy="1751680"/>
                <a:chOff x="873769" y="3783206"/>
                <a:chExt cx="8733846" cy="1751680"/>
              </a:xfrm>
            </p:grpSpPr>
            <p:pic>
              <p:nvPicPr>
                <p:cNvPr id="6146" name="Picture 2" descr="Top Python Libraries Every Beginner ...">
                  <a:extLst>
                    <a:ext uri="{FF2B5EF4-FFF2-40B4-BE49-F238E27FC236}">
                      <a16:creationId xmlns:a16="http://schemas.microsoft.com/office/drawing/2014/main" id="{22838A51-9727-9B94-301B-4A4A0E36485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3523" b="12604"/>
                <a:stretch>
                  <a:fillRect/>
                </a:stretch>
              </p:blipFill>
              <p:spPr bwMode="auto">
                <a:xfrm>
                  <a:off x="3209610" y="4211956"/>
                  <a:ext cx="936164" cy="6915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48" name="Picture 4" descr="Matplotlib: Quick and pretty (enough ...">
                  <a:extLst>
                    <a:ext uri="{FF2B5EF4-FFF2-40B4-BE49-F238E27FC236}">
                      <a16:creationId xmlns:a16="http://schemas.microsoft.com/office/drawing/2014/main" id="{6CAE4554-1925-FF47-355B-417D1DD9DE8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7844" t="18170" r="8621" b="18775"/>
                <a:stretch>
                  <a:fillRect/>
                </a:stretch>
              </p:blipFill>
              <p:spPr bwMode="auto">
                <a:xfrm>
                  <a:off x="2893562" y="3783206"/>
                  <a:ext cx="1347326" cy="48042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150" name="Picture 6" descr="Streamlit: Build a Web App in minutes ...">
                  <a:extLst>
                    <a:ext uri="{FF2B5EF4-FFF2-40B4-BE49-F238E27FC236}">
                      <a16:creationId xmlns:a16="http://schemas.microsoft.com/office/drawing/2014/main" id="{B1DF9AC0-2378-8721-1BCE-5B4DFB5BD78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86550" y="4036362"/>
                  <a:ext cx="1570436" cy="91875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" name="Picture 5">
                  <a:extLst>
                    <a:ext uri="{FF2B5EF4-FFF2-40B4-BE49-F238E27FC236}">
                      <a16:creationId xmlns:a16="http://schemas.microsoft.com/office/drawing/2014/main" id="{233B1504-01C9-80F4-B719-F4BC1FA820F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73769" y="4124860"/>
                  <a:ext cx="1042364" cy="1042364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97E45D1F-EB55-3EB9-181A-E45C329ED78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28243" y="4795721"/>
                  <a:ext cx="1847912" cy="739165"/>
                </a:xfrm>
                <a:prstGeom prst="rect">
                  <a:avLst/>
                </a:prstGeom>
              </p:spPr>
            </p:pic>
            <p:cxnSp>
              <p:nvCxnSpPr>
                <p:cNvPr id="13" name="Straight Arrow Connector 12">
                  <a:extLst>
                    <a:ext uri="{FF2B5EF4-FFF2-40B4-BE49-F238E27FC236}">
                      <a16:creationId xmlns:a16="http://schemas.microsoft.com/office/drawing/2014/main" id="{A9D6D7AB-D186-6D83-A2D7-D28654F39FB5}"/>
                    </a:ext>
                  </a:extLst>
                </p:cNvPr>
                <p:cNvCxnSpPr/>
                <p:nvPr/>
              </p:nvCxnSpPr>
              <p:spPr>
                <a:xfrm>
                  <a:off x="2024742" y="4646042"/>
                  <a:ext cx="77491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" name="Straight Arrow Connector 13">
                  <a:extLst>
                    <a:ext uri="{FF2B5EF4-FFF2-40B4-BE49-F238E27FC236}">
                      <a16:creationId xmlns:a16="http://schemas.microsoft.com/office/drawing/2014/main" id="{1D4BED0C-1651-0ED8-C6DA-9145C18D8133}"/>
                    </a:ext>
                  </a:extLst>
                </p:cNvPr>
                <p:cNvCxnSpPr/>
                <p:nvPr/>
              </p:nvCxnSpPr>
              <p:spPr>
                <a:xfrm>
                  <a:off x="4504440" y="4646042"/>
                  <a:ext cx="77491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" name="Freeform 5">
                  <a:extLst>
                    <a:ext uri="{FF2B5EF4-FFF2-40B4-BE49-F238E27FC236}">
                      <a16:creationId xmlns:a16="http://schemas.microsoft.com/office/drawing/2014/main" id="{C0BB58CF-5CD9-145A-2DB1-05431AABA5E4}"/>
                    </a:ext>
                  </a:extLst>
                </p:cNvPr>
                <p:cNvSpPr/>
                <p:nvPr/>
              </p:nvSpPr>
              <p:spPr>
                <a:xfrm>
                  <a:off x="8004206" y="4721268"/>
                  <a:ext cx="1603409" cy="7299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63103" h="1657449">
                      <a:moveTo>
                        <a:pt x="0" y="0"/>
                      </a:moveTo>
                      <a:lnTo>
                        <a:pt x="3263103" y="0"/>
                      </a:lnTo>
                      <a:lnTo>
                        <a:pt x="3263103" y="1657450"/>
                      </a:lnTo>
                      <a:lnTo>
                        <a:pt x="0" y="165745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9"/>
                  <a:stretch>
                    <a:fillRect/>
                  </a:stretch>
                </a:blipFill>
              </p:spPr>
            </p: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1BA03CC4-0CD1-C70D-D7AB-F690DF130F33}"/>
                    </a:ext>
                  </a:extLst>
                </p:cNvPr>
                <p:cNvSpPr/>
                <p:nvPr/>
              </p:nvSpPr>
              <p:spPr>
                <a:xfrm>
                  <a:off x="8253325" y="3830334"/>
                  <a:ext cx="634410" cy="5191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07078" h="1607078">
                      <a:moveTo>
                        <a:pt x="0" y="0"/>
                      </a:moveTo>
                      <a:lnTo>
                        <a:pt x="1607078" y="0"/>
                      </a:lnTo>
                      <a:lnTo>
                        <a:pt x="1607078" y="1607078"/>
                      </a:lnTo>
                      <a:lnTo>
                        <a:pt x="0" y="160707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endParaRPr lang="en-US" dirty="0"/>
                </a:p>
              </p:txBody>
            </p:sp>
            <p:cxnSp>
              <p:nvCxnSpPr>
                <p:cNvPr id="12" name="Straight Arrow Connector 11">
                  <a:extLst>
                    <a:ext uri="{FF2B5EF4-FFF2-40B4-BE49-F238E27FC236}">
                      <a16:creationId xmlns:a16="http://schemas.microsoft.com/office/drawing/2014/main" id="{36C27257-8608-00A0-0C78-200ABB4F7AF6}"/>
                    </a:ext>
                  </a:extLst>
                </p:cNvPr>
                <p:cNvCxnSpPr/>
                <p:nvPr/>
              </p:nvCxnSpPr>
              <p:spPr>
                <a:xfrm>
                  <a:off x="7306734" y="4684706"/>
                  <a:ext cx="774914" cy="0"/>
                </a:xfrm>
                <a:prstGeom prst="straightConnector1">
                  <a:avLst/>
                </a:prstGeom>
                <a:ln w="38100"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17" name="Picture 10" descr="scikit-learn - Wikipedia">
                <a:extLst>
                  <a:ext uri="{FF2B5EF4-FFF2-40B4-BE49-F238E27FC236}">
                    <a16:creationId xmlns:a16="http://schemas.microsoft.com/office/drawing/2014/main" id="{FE163C60-A676-2F93-1375-1128A08742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75714" y="5232029"/>
                <a:ext cx="942212" cy="50805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EA992C9D-77FD-0E6E-8336-E5A5252DCDB5}"/>
                </a:ext>
              </a:extLst>
            </p:cNvPr>
            <p:cNvCxnSpPr/>
            <p:nvPr/>
          </p:nvCxnSpPr>
          <p:spPr>
            <a:xfrm>
              <a:off x="9941176" y="4363046"/>
              <a:ext cx="774914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36049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EAFEF-A708-9B84-66E2-07E6D814A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771BF7-BD52-1145-8B42-161B52A0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19EF2-4233-CE42-E5A1-FE2B4E7E4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13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0393A20B-FDD6-B98D-B517-E4EB0E866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61" y="492319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7. RESULTS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998DC74-BCC2-7EA3-6538-4160A3385247}"/>
              </a:ext>
            </a:extLst>
          </p:cNvPr>
          <p:cNvCxnSpPr>
            <a:cxnSpLocks/>
          </p:cNvCxnSpPr>
          <p:nvPr/>
        </p:nvCxnSpPr>
        <p:spPr>
          <a:xfrm>
            <a:off x="1660849" y="1077094"/>
            <a:ext cx="905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5E49444-2011-16EA-C367-C0B5006932D3}"/>
              </a:ext>
            </a:extLst>
          </p:cNvPr>
          <p:cNvSpPr txBox="1"/>
          <p:nvPr/>
        </p:nvSpPr>
        <p:spPr>
          <a:xfrm>
            <a:off x="856861" y="1469201"/>
            <a:ext cx="10162592" cy="4062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Built an </a:t>
            </a:r>
            <a:r>
              <a:rPr lang="en-US" sz="2500" b="1" dirty="0">
                <a:cs typeface="Times New Roman" panose="02020603050405020304" pitchFamily="18" charset="0"/>
              </a:rPr>
              <a:t>interactive real-time dashboard</a:t>
            </a:r>
            <a:r>
              <a:rPr lang="en-US" sz="2500" dirty="0">
                <a:cs typeface="Times New Roman" panose="02020603050405020304" pitchFamily="18" charset="0"/>
              </a:rPr>
              <a:t> for survey data analysis.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Achieved </a:t>
            </a:r>
            <a:r>
              <a:rPr lang="en-US" sz="2500" b="1" dirty="0">
                <a:cs typeface="Times New Roman" panose="02020603050405020304" pitchFamily="18" charset="0"/>
              </a:rPr>
              <a:t>faster and more accurate</a:t>
            </a:r>
            <a:r>
              <a:rPr lang="en-US" sz="2500" dirty="0">
                <a:cs typeface="Times New Roman" panose="02020603050405020304" pitchFamily="18" charset="0"/>
              </a:rPr>
              <a:t> survey processing compared to manual methods.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Improved </a:t>
            </a:r>
            <a:r>
              <a:rPr lang="en-US" sz="2500" b="1" dirty="0">
                <a:cs typeface="Times New Roman" panose="02020603050405020304" pitchFamily="18" charset="0"/>
              </a:rPr>
              <a:t>visualization quality</a:t>
            </a:r>
            <a:r>
              <a:rPr lang="en-US" sz="2500" dirty="0">
                <a:cs typeface="Times New Roman" panose="02020603050405020304" pitchFamily="18" charset="0"/>
              </a:rPr>
              <a:t> and trend detection, making interpretation easier.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Enabled </a:t>
            </a:r>
            <a:r>
              <a:rPr lang="en-US" sz="2500" b="1" dirty="0">
                <a:cs typeface="Times New Roman" panose="02020603050405020304" pitchFamily="18" charset="0"/>
              </a:rPr>
              <a:t>better and quicker decision-making</a:t>
            </a:r>
            <a:r>
              <a:rPr lang="en-US" sz="2500" dirty="0">
                <a:cs typeface="Times New Roman" panose="02020603050405020304" pitchFamily="18" charset="0"/>
              </a:rPr>
              <a:t> for researchers and businesses.</a:t>
            </a:r>
          </a:p>
        </p:txBody>
      </p:sp>
    </p:spTree>
    <p:extLst>
      <p:ext uri="{BB962C8B-B14F-4D97-AF65-F5344CB8AC3E}">
        <p14:creationId xmlns:p14="http://schemas.microsoft.com/office/powerpoint/2010/main" val="2567618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1532C-B4E1-D2D4-8D00-0AD7FAAA0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C8CF7E-81F0-941F-DCAF-F579766A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C6CD6-3EBB-A794-A7D9-60B2CD675B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7FA5CE-A8D3-824D-AB17-B1C7DD53F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C40996-5663-64FE-CB3C-91E1EB8B5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14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C1821E-DE58-E5F4-4726-005CC16DB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013" y="1144588"/>
            <a:ext cx="8425544" cy="49039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CC47AD8-FA23-487E-C23B-F98C350DFDB2}"/>
              </a:ext>
            </a:extLst>
          </p:cNvPr>
          <p:cNvSpPr txBox="1"/>
          <p:nvPr/>
        </p:nvSpPr>
        <p:spPr>
          <a:xfrm>
            <a:off x="4755700" y="5987018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5 : Python approach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A3E7B09-192E-B66E-1219-3B922EAE97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61" y="492319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7. RESULTS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630A77F-0399-1FA1-699D-F9EECDA81E93}"/>
              </a:ext>
            </a:extLst>
          </p:cNvPr>
          <p:cNvCxnSpPr>
            <a:cxnSpLocks/>
          </p:cNvCxnSpPr>
          <p:nvPr/>
        </p:nvCxnSpPr>
        <p:spPr>
          <a:xfrm>
            <a:off x="1660849" y="1077094"/>
            <a:ext cx="905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6535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2E7A3-D0B1-96DD-9481-B587A0B4B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2273F75-1AE4-B341-93E7-E4E78635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4450C4-9198-8F09-57BC-9D65C3B07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15</a:t>
            </a:fld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6366D35-FFE6-0A4C-CBD5-60D8620D3D94}"/>
              </a:ext>
            </a:extLst>
          </p:cNvPr>
          <p:cNvSpPr txBox="1"/>
          <p:nvPr/>
        </p:nvSpPr>
        <p:spPr>
          <a:xfrm>
            <a:off x="3929380" y="5763316"/>
            <a:ext cx="4333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6: Data is maintaining in the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streamlit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B6BB5B-3098-8314-8F8C-79AD69F48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150" y="1351194"/>
            <a:ext cx="7923050" cy="445454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BAC9A1-82E0-B947-E473-5E2F9357D3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61" y="492319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7. RESULTS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5173C5-C89A-07F9-D01C-4F6CCB1D99EF}"/>
              </a:ext>
            </a:extLst>
          </p:cNvPr>
          <p:cNvCxnSpPr>
            <a:cxnSpLocks/>
          </p:cNvCxnSpPr>
          <p:nvPr/>
        </p:nvCxnSpPr>
        <p:spPr>
          <a:xfrm>
            <a:off x="1660849" y="1077094"/>
            <a:ext cx="905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95837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20DA13-6FF4-9DED-7393-C36256C1D0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8DF680-E8DE-F078-C74F-A12C2EB8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5E5AAB-9A9C-9052-0DD3-98F065E4E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16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D67DFEB-73EE-F7E2-E9E4-613C5D682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258" y="1371421"/>
            <a:ext cx="8809483" cy="411515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E7F4575-FD90-F770-2AF9-5268A113F59B}"/>
              </a:ext>
            </a:extLst>
          </p:cNvPr>
          <p:cNvSpPr txBox="1"/>
          <p:nvPr/>
        </p:nvSpPr>
        <p:spPr>
          <a:xfrm>
            <a:off x="4429522" y="5486578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7 : Using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Sql-yog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69AAD3-EE89-0DCC-3ECB-5F8C7A601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61" y="492319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7. RESULTS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5F6B42C-1EF8-75CC-0BB9-A3D83E8433FF}"/>
              </a:ext>
            </a:extLst>
          </p:cNvPr>
          <p:cNvCxnSpPr>
            <a:cxnSpLocks/>
          </p:cNvCxnSpPr>
          <p:nvPr/>
        </p:nvCxnSpPr>
        <p:spPr>
          <a:xfrm>
            <a:off x="1660849" y="1077094"/>
            <a:ext cx="905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715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A04AE-072B-C1B5-29B9-9F6E4B47B6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797E3-2468-BDCF-6C40-BB763D911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9A251F8-7565-0031-B3AB-5FD734673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5554" y="1825625"/>
            <a:ext cx="2900892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B0DC5A0-1BBA-AE38-37AF-2C10E3ACA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F297ED-B337-8EE3-C731-80A926AF6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17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CED27B-6FC2-E5DD-3CE4-2E5B7FD9BEF0}"/>
              </a:ext>
            </a:extLst>
          </p:cNvPr>
          <p:cNvSpPr txBox="1"/>
          <p:nvPr/>
        </p:nvSpPr>
        <p:spPr>
          <a:xfrm>
            <a:off x="4805302" y="5860318"/>
            <a:ext cx="3127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Figure 8: Interactive Dashboard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35A491C-CFF5-C263-D8C2-829D10ACA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994" y="451311"/>
            <a:ext cx="3570880" cy="5356320"/>
          </a:xfrm>
          <a:prstGeom prst="rect">
            <a:avLst/>
          </a:prstGeom>
        </p:spPr>
      </p:pic>
      <p:sp>
        <p:nvSpPr>
          <p:cNvPr id="3" name="Rectangle 1">
            <a:extLst>
              <a:ext uri="{FF2B5EF4-FFF2-40B4-BE49-F238E27FC236}">
                <a16:creationId xmlns:a16="http://schemas.microsoft.com/office/drawing/2014/main" id="{8DF54AA4-FC7F-64E7-EBA3-2AF5EF8E24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61" y="492319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7. RESULTS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A57072F-4603-53E7-6600-63570B21BD3A}"/>
              </a:ext>
            </a:extLst>
          </p:cNvPr>
          <p:cNvCxnSpPr>
            <a:cxnSpLocks/>
          </p:cNvCxnSpPr>
          <p:nvPr/>
        </p:nvCxnSpPr>
        <p:spPr>
          <a:xfrm>
            <a:off x="1660849" y="1077094"/>
            <a:ext cx="90506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95846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A83BEC-2FF1-0627-6709-3E42AD8A7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BEC93-5ADB-7CE1-CA9C-7755464C18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95F37A8-EED6-FFD4-2A7D-6AA096F110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45554" y="1825625"/>
            <a:ext cx="2900892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CD1E5A-CE32-11BB-9E3B-936D3A748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F90DC-CB73-7151-5296-98AFC2B01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18</a:t>
            </a:fld>
            <a:endParaRPr lang="en-US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CAC9102-607F-54BB-1A99-97F4E907AF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61" y="492319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8. CHALLENGES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DA10FB7-3750-B66F-0456-51B28A21081B}"/>
              </a:ext>
            </a:extLst>
          </p:cNvPr>
          <p:cNvCxnSpPr>
            <a:cxnSpLocks/>
          </p:cNvCxnSpPr>
          <p:nvPr/>
        </p:nvCxnSpPr>
        <p:spPr>
          <a:xfrm>
            <a:off x="1668233" y="1077094"/>
            <a:ext cx="138287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53332CD-E06A-6943-2444-B8F084DB1753}"/>
              </a:ext>
            </a:extLst>
          </p:cNvPr>
          <p:cNvSpPr txBox="1"/>
          <p:nvPr/>
        </p:nvSpPr>
        <p:spPr>
          <a:xfrm>
            <a:off x="959498" y="1589602"/>
            <a:ext cx="9817359" cy="33590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Real-time filtering technology presented difficulties because we had to optimize both dynamic updates and responsive performance through proper optimization work.</a:t>
            </a:r>
          </a:p>
          <a:p>
            <a:pPr marL="342900" marR="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The proper setup of file permissions and dependencies for </a:t>
            </a:r>
            <a:r>
              <a:rPr lang="en-US" sz="2400" b="1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WinSCP</a:t>
            </a:r>
            <a:r>
              <a:rPr lang="en-US" sz="2400" dirty="0">
                <a:effectLst/>
                <a:ea typeface="Times New Roman" panose="02020603050405020304" pitchFamily="18" charset="0"/>
                <a:cs typeface="Times New Roman" panose="02020603050405020304" pitchFamily="18" charset="0"/>
              </a:rPr>
              <a:t> demands attention to ensure quick access during system usage by the client’s personnel.</a:t>
            </a:r>
          </a:p>
        </p:txBody>
      </p:sp>
    </p:spTree>
    <p:extLst>
      <p:ext uri="{BB962C8B-B14F-4D97-AF65-F5344CB8AC3E}">
        <p14:creationId xmlns:p14="http://schemas.microsoft.com/office/powerpoint/2010/main" val="4119286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4E496-7495-4EA0-19EC-109A52EA5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12104-F3AA-CAE0-A45E-D5E4D2949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F30E24-74D8-5B88-BFC8-7587CA3F4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89F31D-E7DB-8D61-070C-EDA640B3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4FEC50-0AD9-BBBB-47BF-ACE06B6A9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19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B4E1478-3EB2-30D3-BF2D-7091D2F30C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61" y="492319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9. CONCLUSION &amp; FUTURE WORK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2BEEC0-F47A-D8D3-C5E9-D51023EFE95A}"/>
              </a:ext>
            </a:extLst>
          </p:cNvPr>
          <p:cNvCxnSpPr>
            <a:cxnSpLocks/>
          </p:cNvCxnSpPr>
          <p:nvPr/>
        </p:nvCxnSpPr>
        <p:spPr>
          <a:xfrm>
            <a:off x="2155371" y="1077094"/>
            <a:ext cx="368559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7DE4D7A-F25F-D727-9401-CF5A6B52D376}"/>
              </a:ext>
            </a:extLst>
          </p:cNvPr>
          <p:cNvSpPr txBox="1"/>
          <p:nvPr/>
        </p:nvSpPr>
        <p:spPr>
          <a:xfrm>
            <a:off x="941614" y="1661869"/>
            <a:ext cx="9737272" cy="34856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The system provides an </a:t>
            </a:r>
            <a:r>
              <a:rPr lang="en-US" sz="2500" b="1" dirty="0">
                <a:cs typeface="Times New Roman" panose="02020603050405020304" pitchFamily="18" charset="0"/>
              </a:rPr>
              <a:t>efficient, accurate, and user-friendly</a:t>
            </a:r>
            <a:r>
              <a:rPr lang="en-US" sz="2500" dirty="0">
                <a:cs typeface="Times New Roman" panose="02020603050405020304" pitchFamily="18" charset="0"/>
              </a:rPr>
              <a:t> way to analyze survey data.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It reduces manual effort, maintains data integrity, and speeds up insight generation.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Future integration with </a:t>
            </a:r>
            <a:r>
              <a:rPr lang="en-US" sz="2500" b="1" dirty="0">
                <a:cs typeface="Times New Roman" panose="02020603050405020304" pitchFamily="18" charset="0"/>
              </a:rPr>
              <a:t>machine learning</a:t>
            </a:r>
            <a:r>
              <a:rPr lang="en-US" sz="2500" dirty="0">
                <a:cs typeface="Times New Roman" panose="02020603050405020304" pitchFamily="18" charset="0"/>
              </a:rPr>
              <a:t> can enable predictive capabilities for even deeper analysis.</a:t>
            </a:r>
          </a:p>
        </p:txBody>
      </p:sp>
    </p:spTree>
    <p:extLst>
      <p:ext uri="{BB962C8B-B14F-4D97-AF65-F5344CB8AC3E}">
        <p14:creationId xmlns:p14="http://schemas.microsoft.com/office/powerpoint/2010/main" val="10425414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6980E031-EDFC-25D3-3BA9-B8749FDE53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62" y="1825625"/>
            <a:ext cx="7715275" cy="4351338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7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2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BAA5E1F-8B56-AD0F-CFBD-985A323872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3607" y="770135"/>
            <a:ext cx="5806017" cy="722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INTRODUCTION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cs typeface="Times New Roman" panose="02020603050405020304" pitchFamily="18" charset="0"/>
              </a:rPr>
              <a:t>BACKGROUND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LITERATURE REVIEW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cs typeface="Times New Roman" panose="02020603050405020304" pitchFamily="18" charset="0"/>
              </a:rPr>
              <a:t>RESEARCH GAP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cs typeface="Times New Roman" panose="02020603050405020304" pitchFamily="18" charset="0"/>
              </a:rPr>
              <a:t>OBJECTIVES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cs typeface="Times New Roman" panose="02020603050405020304" pitchFamily="18" charset="0"/>
              </a:rPr>
              <a:t>METHODOLOGY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cs typeface="Times New Roman" panose="02020603050405020304" pitchFamily="18" charset="0"/>
              </a:rPr>
              <a:t>RESULTS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cs typeface="Times New Roman" panose="02020603050405020304" pitchFamily="18" charset="0"/>
              </a:rPr>
              <a:t>CHALLENGES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cs typeface="Times New Roman" panose="02020603050405020304" pitchFamily="18" charset="0"/>
              </a:rPr>
              <a:t>CONCLUSION AND FUTURE WORK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400" dirty="0">
                <a:cs typeface="Times New Roman" panose="02020603050405020304" pitchFamily="18" charset="0"/>
              </a:rPr>
              <a:t>REFERENCES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en-US" sz="2400" dirty="0"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en-US" sz="2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Times New Roman" panose="02020603050405020304" pitchFamily="18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6FF38627-33E5-BABB-5D03-F223FECCC5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75243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CONTENTS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C8BDE53-9B02-41BC-340E-0AED689C650A}"/>
              </a:ext>
            </a:extLst>
          </p:cNvPr>
          <p:cNvCxnSpPr>
            <a:cxnSpLocks/>
          </p:cNvCxnSpPr>
          <p:nvPr/>
        </p:nvCxnSpPr>
        <p:spPr>
          <a:xfrm>
            <a:off x="1194318" y="860018"/>
            <a:ext cx="119431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311C9C70-58D8-873E-5CF5-9715F6815E8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8366" y="2945893"/>
            <a:ext cx="1374374" cy="1569484"/>
          </a:xfrm>
          <a:prstGeom prst="rect">
            <a:avLst/>
          </a:prstGeom>
        </p:spPr>
      </p:pic>
      <p:sp>
        <p:nvSpPr>
          <p:cNvPr id="19" name="Arrow: Curved Down 18">
            <a:extLst>
              <a:ext uri="{FF2B5EF4-FFF2-40B4-BE49-F238E27FC236}">
                <a16:creationId xmlns:a16="http://schemas.microsoft.com/office/drawing/2014/main" id="{5CDDD1E5-57D5-6718-114E-8D1AC24CFF88}"/>
              </a:ext>
            </a:extLst>
          </p:cNvPr>
          <p:cNvSpPr/>
          <p:nvPr/>
        </p:nvSpPr>
        <p:spPr>
          <a:xfrm rot="3584653">
            <a:off x="10637228" y="2223700"/>
            <a:ext cx="494523" cy="27058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Curved Down 19">
            <a:extLst>
              <a:ext uri="{FF2B5EF4-FFF2-40B4-BE49-F238E27FC236}">
                <a16:creationId xmlns:a16="http://schemas.microsoft.com/office/drawing/2014/main" id="{C8DDA679-44E9-FCD0-5525-D5A06D10E2C3}"/>
              </a:ext>
            </a:extLst>
          </p:cNvPr>
          <p:cNvSpPr/>
          <p:nvPr/>
        </p:nvSpPr>
        <p:spPr>
          <a:xfrm rot="8877382">
            <a:off x="10198611" y="4899369"/>
            <a:ext cx="494523" cy="270588"/>
          </a:xfrm>
          <a:prstGeom prst="curved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08D5A718-4CAF-C900-5821-CAAB613E8B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8" t="21845" r="16362" b="15958"/>
          <a:stretch>
            <a:fillRect/>
          </a:stretch>
        </p:blipFill>
        <p:spPr>
          <a:xfrm>
            <a:off x="7247455" y="3451753"/>
            <a:ext cx="2465421" cy="174884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CBECDB-28EC-E90E-103A-F347161D73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8359" y="1355448"/>
            <a:ext cx="1671855" cy="167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254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624A7B-6E34-2103-2416-2580262B43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6E84B0-E8AE-729A-9BB7-3FDCEF008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06B5EC-9339-1527-68D5-08D3B57ED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20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30AC0C8-4B78-A40B-0C2E-1ECD2C7EE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6861" y="492319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REFERENCES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0062548-CA1C-5868-A77E-FBAF7A496D05}"/>
              </a:ext>
            </a:extLst>
          </p:cNvPr>
          <p:cNvCxnSpPr>
            <a:cxnSpLocks/>
          </p:cNvCxnSpPr>
          <p:nvPr/>
        </p:nvCxnSpPr>
        <p:spPr>
          <a:xfrm>
            <a:off x="1212980" y="1077094"/>
            <a:ext cx="153022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8DF622F-DB4F-BDB8-4C89-F72A05A83C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842826"/>
              </p:ext>
            </p:extLst>
          </p:nvPr>
        </p:nvGraphicFramePr>
        <p:xfrm>
          <a:off x="598714" y="1285974"/>
          <a:ext cx="10994571" cy="4933851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174688">
                  <a:extLst>
                    <a:ext uri="{9D8B030D-6E8A-4147-A177-3AD203B41FA5}">
                      <a16:colId xmlns:a16="http://schemas.microsoft.com/office/drawing/2014/main" val="621208659"/>
                    </a:ext>
                  </a:extLst>
                </a:gridCol>
                <a:gridCol w="9819883">
                  <a:extLst>
                    <a:ext uri="{9D8B030D-6E8A-4147-A177-3AD203B41FA5}">
                      <a16:colId xmlns:a16="http://schemas.microsoft.com/office/drawing/2014/main" val="3692985225"/>
                    </a:ext>
                  </a:extLst>
                </a:gridCol>
              </a:tblGrid>
              <a:tr h="3284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>
                          <a:latin typeface="+mn-lt"/>
                          <a:cs typeface="Times New Roman" panose="02020603050405020304" pitchFamily="18" charset="0"/>
                        </a:rPr>
                        <a:t>No.</a:t>
                      </a:r>
                      <a:endParaRPr lang="en-US"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b="1" dirty="0">
                          <a:latin typeface="+mn-lt"/>
                          <a:cs typeface="Times New Roman" panose="02020603050405020304" pitchFamily="18" charset="0"/>
                        </a:rPr>
                        <a:t>References</a:t>
                      </a:r>
                      <a:endParaRPr lang="en-US" sz="24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3223126401"/>
                  </a:ext>
                </a:extLst>
              </a:tr>
              <a:tr h="10673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400">
                          <a:latin typeface="+mn-lt"/>
                          <a:cs typeface="Times New Roman" panose="02020603050405020304" pitchFamily="18" charset="0"/>
                        </a:rPr>
                        <a:t>Hernandez, J., Martinez, L. and Patel, R., 2020. Python for survey data analysis: Leveraging Pandas and NumPy for large-scale datasets. Journal of Data Science and Analytics, 8(2), pp.45–57.</a:t>
                      </a: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2253766541"/>
                  </a:ext>
                </a:extLst>
              </a:tr>
              <a:tr h="106730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Smith, A. and Jones, M., 2021. Real-time data visualization for decision making: The role of interactive dashboards. International Journal of Business Intelligence, 12(3), pp.101–115.</a:t>
                      </a: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804147002"/>
                  </a:ext>
                </a:extLst>
              </a:tr>
              <a:tr h="131361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Ramaswami, G., Susnjak, T., Mathrani, A. and Umer, R., 2023. Use of predictive analytics within learning analytics dashboards: A review of case studies. Technology, Knowledge and Learning, 28(2), pp.959–980.</a:t>
                      </a: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1876326301"/>
                  </a:ext>
                </a:extLst>
              </a:tr>
              <a:tr h="57470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82101" marR="82101" marT="41050" marB="41050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Dean, G., 2021. Building an application with survey data on </a:t>
                      </a:r>
                      <a:r>
                        <a:rPr lang="en-US" sz="2400" dirty="0" err="1">
                          <a:latin typeface="+mn-lt"/>
                          <a:cs typeface="Times New Roman" panose="02020603050405020304" pitchFamily="18" charset="0"/>
                        </a:rPr>
                        <a:t>Streamlit</a:t>
                      </a:r>
                      <a:r>
                        <a:rPr lang="en-US" sz="2400" dirty="0">
                          <a:latin typeface="+mn-lt"/>
                          <a:cs typeface="Times New Roman" panose="02020603050405020304" pitchFamily="18" charset="0"/>
                        </a:rPr>
                        <a:t>. Towards Data Science, 26 April.</a:t>
                      </a:r>
                    </a:p>
                  </a:txBody>
                  <a:tcPr marL="82101" marR="82101" marT="41050" marB="41050" anchor="ctr"/>
                </a:tc>
                <a:extLst>
                  <a:ext uri="{0D108BD9-81ED-4DB2-BD59-A6C34878D82A}">
                    <a16:rowId xmlns:a16="http://schemas.microsoft.com/office/drawing/2014/main" val="134559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0253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2110F-FA23-17F7-9A31-8DB8C09CC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68889-55C9-7C0D-F23A-AD386301A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81848-B79A-71CB-11BF-07DE860278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67CA9E-1BEA-93C0-DFF6-7B4480770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DD4CA64-B841-1294-E52F-70F45C7FC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907EFE-0AD2-AE27-EE25-4710780AC751}"/>
              </a:ext>
            </a:extLst>
          </p:cNvPr>
          <p:cNvSpPr txBox="1"/>
          <p:nvPr/>
        </p:nvSpPr>
        <p:spPr>
          <a:xfrm>
            <a:off x="4517571" y="2558143"/>
            <a:ext cx="293061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b="1" dirty="0">
                <a:cs typeface="Times New Roman" panose="02020603050405020304" pitchFamily="18" charset="0"/>
              </a:rPr>
              <a:t>Q &amp; A </a:t>
            </a:r>
          </a:p>
        </p:txBody>
      </p:sp>
    </p:spTree>
    <p:extLst>
      <p:ext uri="{BB962C8B-B14F-4D97-AF65-F5344CB8AC3E}">
        <p14:creationId xmlns:p14="http://schemas.microsoft.com/office/powerpoint/2010/main" val="386858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3BB75A-0140-3DD6-F95A-0A11B0D23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6903E-6F06-E17E-594B-6A4271D6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9717E6E1-AD51-589D-2536-B999D9A76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362" y="1825625"/>
            <a:ext cx="7715275" cy="4351338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777FDBF-85B5-FB1B-E3A7-657A5A330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7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BFE599F-05AA-0897-5516-269E1D59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3</a:t>
            </a:fld>
            <a:endParaRPr 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71464F8-420F-1CD9-D199-FEC2519F66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5066" y="1221012"/>
            <a:ext cx="10618734" cy="46398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Survey data analysis is a vital tool in sectors like the software industry, healthcare, and social services [1], helping organizations extract valuable insights from data.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Traditional methods that rely on static reports and manual data entry are slow, error-prone, and time-consuming [1].</a:t>
            </a:r>
          </a:p>
          <a:p>
            <a:pPr marL="285750" marR="0" lvl="0" indent="-285750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This project addresses these limitations by developing an </a:t>
            </a:r>
            <a:r>
              <a:rPr kumimoji="0" lang="en-US" altLang="en-US" sz="2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interactive, automated survey analysis system [2]</a:t>
            </a:r>
            <a:r>
              <a:rPr kumimoji="0" lang="en-US" altLang="en-US" sz="25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cs typeface="Times New Roman" panose="02020603050405020304" pitchFamily="18" charset="0"/>
              </a:rPr>
              <a:t> that ensures efficiency, accuracy, and real-time insight generation.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B234704-393C-5B8A-AC33-38870FA21D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2353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14350" marR="0" lvl="0" indent="-514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INTRODUCTION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CFC3F8-02C2-359D-BE40-8C010BD38F83}"/>
              </a:ext>
            </a:extLst>
          </p:cNvPr>
          <p:cNvCxnSpPr>
            <a:cxnSpLocks/>
          </p:cNvCxnSpPr>
          <p:nvPr/>
        </p:nvCxnSpPr>
        <p:spPr>
          <a:xfrm>
            <a:off x="1819469" y="986550"/>
            <a:ext cx="203407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597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DEC96-06D8-47C4-56FF-C0DCC1FC241A}"/>
              </a:ext>
            </a:extLst>
          </p:cNvPr>
          <p:cNvSpPr txBox="1"/>
          <p:nvPr/>
        </p:nvSpPr>
        <p:spPr>
          <a:xfrm>
            <a:off x="678023" y="1216144"/>
            <a:ext cx="10675777" cy="46398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In modern data-driven environments, surveys are a common method of collecting information about customers, stakeholders, and target groups [3].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Traditional approaches involve </a:t>
            </a:r>
            <a:r>
              <a:rPr lang="en-US" sz="2500" b="1" dirty="0">
                <a:cs typeface="Times New Roman" panose="02020603050405020304" pitchFamily="18" charset="0"/>
              </a:rPr>
              <a:t>manual compilation and analysis</a:t>
            </a:r>
            <a:r>
              <a:rPr lang="en-US" sz="2500" dirty="0">
                <a:cs typeface="Times New Roman" panose="02020603050405020304" pitchFamily="18" charset="0"/>
              </a:rPr>
              <a:t>, which are not scalable for large datasets [4].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With the rise of </a:t>
            </a:r>
            <a:r>
              <a:rPr lang="en-US" sz="2500" b="1" dirty="0">
                <a:cs typeface="Times New Roman" panose="02020603050405020304" pitchFamily="18" charset="0"/>
              </a:rPr>
              <a:t>Python-based data processing</a:t>
            </a:r>
            <a:r>
              <a:rPr lang="en-US" sz="2500" dirty="0">
                <a:cs typeface="Times New Roman" panose="02020603050405020304" pitchFamily="18" charset="0"/>
              </a:rPr>
              <a:t> and </a:t>
            </a:r>
            <a:r>
              <a:rPr lang="en-US" sz="2500" b="1" dirty="0">
                <a:cs typeface="Times New Roman" panose="02020603050405020304" pitchFamily="18" charset="0"/>
              </a:rPr>
              <a:t>web-based dashboards</a:t>
            </a:r>
            <a:r>
              <a:rPr lang="en-US" sz="2500" dirty="0">
                <a:cs typeface="Times New Roman" panose="02020603050405020304" pitchFamily="18" charset="0"/>
              </a:rPr>
              <a:t>, automation is becoming a practical and cost-effective solution.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By integrating real-time analysis and visualizations, organizations can </a:t>
            </a:r>
            <a:r>
              <a:rPr lang="en-US" sz="2500" b="1" dirty="0">
                <a:cs typeface="Times New Roman" panose="02020603050405020304" pitchFamily="18" charset="0"/>
              </a:rPr>
              <a:t>react faster to trends</a:t>
            </a:r>
            <a:r>
              <a:rPr lang="en-US" sz="2500" dirty="0">
                <a:cs typeface="Times New Roman" panose="02020603050405020304" pitchFamily="18" charset="0"/>
              </a:rPr>
              <a:t>, improve decision-making, and maintain data accuracy.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87F4D623-EAD3-C7F4-19DA-F29B9E516A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7221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2. BACKGROUND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CF3799-A824-8A6F-8124-571436EC90D4}"/>
              </a:ext>
            </a:extLst>
          </p:cNvPr>
          <p:cNvCxnSpPr>
            <a:cxnSpLocks/>
          </p:cNvCxnSpPr>
          <p:nvPr/>
        </p:nvCxnSpPr>
        <p:spPr>
          <a:xfrm>
            <a:off x="1595535" y="967325"/>
            <a:ext cx="1707502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326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D917A4-1E88-5C65-1412-39E004CD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1990-89D3-4C40-643C-D2C87ABA9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CA7792-E4E6-C7AA-2B33-B32FFD2C8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DB396A-5F70-0450-508C-331133AA0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5</a:t>
            </a:fld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4C159B22-9B00-64F6-1E4B-20A719AE5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2353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3. LITERATURE REVIEW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C966D08-FAB5-8005-9C67-DD2C557953D7}"/>
              </a:ext>
            </a:extLst>
          </p:cNvPr>
          <p:cNvCxnSpPr>
            <a:cxnSpLocks/>
          </p:cNvCxnSpPr>
          <p:nvPr/>
        </p:nvCxnSpPr>
        <p:spPr>
          <a:xfrm>
            <a:off x="1996751" y="997128"/>
            <a:ext cx="212738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F08A05C8-D54B-D490-EE8B-3783B00A97F7}"/>
              </a:ext>
            </a:extLst>
          </p:cNvPr>
          <p:cNvSpPr txBox="1"/>
          <p:nvPr/>
        </p:nvSpPr>
        <p:spPr>
          <a:xfrm>
            <a:off x="3187256" y="1232059"/>
            <a:ext cx="6001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Table 1: Existing studies related to survey data analytics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ED193FC-4C16-8C8E-E7B5-633075B381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0324195"/>
              </p:ext>
            </p:extLst>
          </p:nvPr>
        </p:nvGraphicFramePr>
        <p:xfrm>
          <a:off x="905068" y="1761060"/>
          <a:ext cx="10077064" cy="4099812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903843">
                  <a:extLst>
                    <a:ext uri="{9D8B030D-6E8A-4147-A177-3AD203B41FA5}">
                      <a16:colId xmlns:a16="http://schemas.microsoft.com/office/drawing/2014/main" val="1803099729"/>
                    </a:ext>
                  </a:extLst>
                </a:gridCol>
                <a:gridCol w="2231244">
                  <a:extLst>
                    <a:ext uri="{9D8B030D-6E8A-4147-A177-3AD203B41FA5}">
                      <a16:colId xmlns:a16="http://schemas.microsoft.com/office/drawing/2014/main" val="3183758977"/>
                    </a:ext>
                  </a:extLst>
                </a:gridCol>
                <a:gridCol w="3853543">
                  <a:extLst>
                    <a:ext uri="{9D8B030D-6E8A-4147-A177-3AD203B41FA5}">
                      <a16:colId xmlns:a16="http://schemas.microsoft.com/office/drawing/2014/main" val="3625056224"/>
                    </a:ext>
                  </a:extLst>
                </a:gridCol>
                <a:gridCol w="3088434">
                  <a:extLst>
                    <a:ext uri="{9D8B030D-6E8A-4147-A177-3AD203B41FA5}">
                      <a16:colId xmlns:a16="http://schemas.microsoft.com/office/drawing/2014/main" val="2970303947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+mn-lt"/>
                          <a:cs typeface="Times New Roman" panose="02020603050405020304" pitchFamily="18" charset="0"/>
                        </a:rPr>
                        <a:t>Ref No.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+mn-lt"/>
                          <a:cs typeface="Times New Roman" panose="02020603050405020304" pitchFamily="18" charset="0"/>
                        </a:rPr>
                        <a:t>Heading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+mn-lt"/>
                          <a:cs typeface="Times New Roman" panose="02020603050405020304" pitchFamily="18" charset="0"/>
                        </a:rPr>
                        <a:t>Key Findings</a:t>
                      </a:r>
                      <a:endParaRPr lang="en-US" sz="20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+mn-lt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491155"/>
                  </a:ext>
                </a:extLst>
              </a:tr>
              <a:tr h="11450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[1]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b="1" dirty="0">
                          <a:latin typeface="+mn-lt"/>
                          <a:cs typeface="Times New Roman" panose="02020603050405020304" pitchFamily="18" charset="0"/>
                        </a:rPr>
                        <a:t>Python for Survey Data Analysis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handle large-scale survey datasets, significantly reducing manual workload through automated preprocessing and analysis.</a:t>
                      </a:r>
                    </a:p>
                    <a:p>
                      <a:pPr algn="just">
                        <a:buNone/>
                      </a:pP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Focused only on preprocessing and analysis, with limited exploration of visualization or real-time capabilities.</a:t>
                      </a:r>
                    </a:p>
                    <a:p>
                      <a:pPr algn="just">
                        <a:buNone/>
                      </a:pP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buNone/>
                      </a:pP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3479736908"/>
                  </a:ext>
                </a:extLst>
              </a:tr>
              <a:tr h="10076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[2]</a:t>
                      </a:r>
                    </a:p>
                  </a:txBody>
                  <a:tcPr marL="45804" marR="45804" marT="22902" marB="2290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b="1" dirty="0">
                          <a:latin typeface="+mn-lt"/>
                          <a:cs typeface="Times New Roman" panose="02020603050405020304" pitchFamily="18" charset="0"/>
                        </a:rPr>
                        <a:t>Real-Time Data Visualization for Decision Making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>
                          <a:latin typeface="+mn-lt"/>
                          <a:cs typeface="Times New Roman" panose="02020603050405020304" pitchFamily="18" charset="0"/>
                        </a:rPr>
                        <a:t>Interactive dashboards using Streamlit and Matplotlib improve survey trend interpretation and support faster, data-driven decisions.</a:t>
                      </a:r>
                    </a:p>
                  </a:txBody>
                  <a:tcPr marL="45804" marR="45804" marT="22902" marB="22902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Did not address integration with predictive analytics or advanced statistical modeling.</a:t>
                      </a:r>
                    </a:p>
                  </a:txBody>
                  <a:tcPr marL="45804" marR="45804" marT="22902" marB="22902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8856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6658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2E76C-6AD4-D293-6E62-DD4AED6D6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16A2E-96EE-CE7A-62C7-AD2420DC1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DD8F5E-BD1B-571F-7CE5-5A3B384B4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3F753-64A4-9759-10B1-0CA78EBF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6</a:t>
            </a:fld>
            <a:endParaRPr 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2AA0910-E506-037E-E363-0AB952CBFB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2353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3. LITERATURE REVIEW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EE8565-B1C8-D750-C591-D0BA0AA87DCC}"/>
              </a:ext>
            </a:extLst>
          </p:cNvPr>
          <p:cNvCxnSpPr>
            <a:cxnSpLocks/>
          </p:cNvCxnSpPr>
          <p:nvPr/>
        </p:nvCxnSpPr>
        <p:spPr>
          <a:xfrm>
            <a:off x="1763485" y="997128"/>
            <a:ext cx="226733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A34D0AF2-D99B-13C5-1BE8-0CD53CE40100}"/>
              </a:ext>
            </a:extLst>
          </p:cNvPr>
          <p:cNvSpPr txBox="1"/>
          <p:nvPr/>
        </p:nvSpPr>
        <p:spPr>
          <a:xfrm>
            <a:off x="3187256" y="1232059"/>
            <a:ext cx="6001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cs typeface="Times New Roman" panose="02020603050405020304" pitchFamily="18" charset="0"/>
              </a:rPr>
              <a:t>Table 1: Existing studies related to survey data analytics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F534B68-7EC8-18D3-ABFE-6740126AA6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519453"/>
              </p:ext>
            </p:extLst>
          </p:nvPr>
        </p:nvGraphicFramePr>
        <p:xfrm>
          <a:off x="968829" y="1737916"/>
          <a:ext cx="10077064" cy="4404612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903843">
                  <a:extLst>
                    <a:ext uri="{9D8B030D-6E8A-4147-A177-3AD203B41FA5}">
                      <a16:colId xmlns:a16="http://schemas.microsoft.com/office/drawing/2014/main" val="1803099729"/>
                    </a:ext>
                  </a:extLst>
                </a:gridCol>
                <a:gridCol w="2522046">
                  <a:extLst>
                    <a:ext uri="{9D8B030D-6E8A-4147-A177-3AD203B41FA5}">
                      <a16:colId xmlns:a16="http://schemas.microsoft.com/office/drawing/2014/main" val="3183758977"/>
                    </a:ext>
                  </a:extLst>
                </a:gridCol>
                <a:gridCol w="3890866">
                  <a:extLst>
                    <a:ext uri="{9D8B030D-6E8A-4147-A177-3AD203B41FA5}">
                      <a16:colId xmlns:a16="http://schemas.microsoft.com/office/drawing/2014/main" val="3625056224"/>
                    </a:ext>
                  </a:extLst>
                </a:gridCol>
                <a:gridCol w="2760309">
                  <a:extLst>
                    <a:ext uri="{9D8B030D-6E8A-4147-A177-3AD203B41FA5}">
                      <a16:colId xmlns:a16="http://schemas.microsoft.com/office/drawing/2014/main" val="2970303947"/>
                    </a:ext>
                  </a:extLst>
                </a:gridCol>
              </a:tblGrid>
              <a:tr h="183214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+mn-lt"/>
                          <a:cs typeface="Times New Roman" panose="02020603050405020304" pitchFamily="18" charset="0"/>
                        </a:rPr>
                        <a:t>Ref No.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>
                          <a:latin typeface="+mn-lt"/>
                          <a:cs typeface="Times New Roman" panose="02020603050405020304" pitchFamily="18" charset="0"/>
                        </a:rPr>
                        <a:t>Heading</a:t>
                      </a:r>
                      <a:endParaRPr lang="en-US" sz="200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+mn-lt"/>
                          <a:cs typeface="Times New Roman" panose="02020603050405020304" pitchFamily="18" charset="0"/>
                        </a:rPr>
                        <a:t>Key Findings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b="1" dirty="0">
                          <a:latin typeface="+mn-lt"/>
                          <a:cs typeface="Times New Roman" panose="02020603050405020304" pitchFamily="18" charset="0"/>
                        </a:rPr>
                        <a:t>Limitations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3491155"/>
                  </a:ext>
                </a:extLst>
              </a:tr>
              <a:tr h="114508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[3]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b="1" dirty="0">
                          <a:latin typeface="+mn-lt"/>
                          <a:cs typeface="Times New Roman" panose="02020603050405020304" pitchFamily="18" charset="0"/>
                        </a:rPr>
                        <a:t>Predictive Analytics in Dashboards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Reviewed case studies on integrating predictive analytics into learning analytics dashboards, showing improved decision-making and proactive insights.</a:t>
                      </a:r>
                    </a:p>
                    <a:p>
                      <a:pPr algn="just">
                        <a:buNone/>
                      </a:pP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Limited to educational settings; lacks direct application to general business or survey analytics.</a:t>
                      </a:r>
                    </a:p>
                    <a:p>
                      <a:pPr algn="just">
                        <a:buNone/>
                      </a:pP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3479736908"/>
                  </a:ext>
                </a:extLst>
              </a:tr>
              <a:tr h="100767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[4]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b="1" dirty="0" err="1">
                          <a:latin typeface="+mn-lt"/>
                          <a:cs typeface="Times New Roman" panose="02020603050405020304" pitchFamily="18" charset="0"/>
                        </a:rPr>
                        <a:t>Streamlit</a:t>
                      </a:r>
                      <a:r>
                        <a:rPr lang="en-US" sz="2000" b="1" dirty="0">
                          <a:latin typeface="+mn-lt"/>
                          <a:cs typeface="Times New Roman" panose="02020603050405020304" pitchFamily="18" charset="0"/>
                        </a:rPr>
                        <a:t> for Survey Applications</a:t>
                      </a: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Demonstrated building a </a:t>
                      </a:r>
                      <a:r>
                        <a:rPr lang="en-US" sz="2000" dirty="0" err="1">
                          <a:latin typeface="+mn-lt"/>
                          <a:cs typeface="Times New Roman" panose="02020603050405020304" pitchFamily="18" charset="0"/>
                        </a:rPr>
                        <a:t>Streamlit</a:t>
                      </a: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-based application for survey data, enabling easy deployment of interactive dashboards without complex coding.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just">
                        <a:buNone/>
                      </a:pPr>
                      <a:endParaRPr lang="en-US" sz="2000" dirty="0">
                        <a:latin typeface="+mn-lt"/>
                        <a:cs typeface="Times New Roman" panose="02020603050405020304" pitchFamily="18" charset="0"/>
                      </a:endParaRPr>
                    </a:p>
                    <a:p>
                      <a:pPr algn="just">
                        <a:buNone/>
                      </a:pPr>
                      <a:r>
                        <a:rPr lang="en-US" sz="2000" dirty="0">
                          <a:latin typeface="+mn-lt"/>
                          <a:cs typeface="Times New Roman" panose="02020603050405020304" pitchFamily="18" charset="0"/>
                        </a:rPr>
                        <a:t>Focused on a single implementation, with limited discussion of scalability or performance in large datasets.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2128856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04306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1D0C4-BC4A-1A4F-8286-984660122A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4E5B72-008B-066D-FC20-A2AA50DFB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24B750-3479-7375-641D-105B769334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038C5-F944-CF70-2732-B587B8FA62BA}"/>
              </a:ext>
            </a:extLst>
          </p:cNvPr>
          <p:cNvSpPr txBox="1"/>
          <p:nvPr/>
        </p:nvSpPr>
        <p:spPr>
          <a:xfrm>
            <a:off x="838200" y="1118859"/>
            <a:ext cx="10313438" cy="40627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Existing methods lack </a:t>
            </a:r>
            <a:r>
              <a:rPr lang="en-US" sz="2500" b="1" dirty="0">
                <a:cs typeface="Times New Roman" panose="02020603050405020304" pitchFamily="18" charset="0"/>
              </a:rPr>
              <a:t>full automation</a:t>
            </a:r>
            <a:r>
              <a:rPr lang="en-US" sz="2500" dirty="0">
                <a:cs typeface="Times New Roman" panose="02020603050405020304" pitchFamily="18" charset="0"/>
              </a:rPr>
              <a:t>, </a:t>
            </a:r>
            <a:r>
              <a:rPr lang="en-US" sz="2500" b="1" dirty="0">
                <a:cs typeface="Times New Roman" panose="02020603050405020304" pitchFamily="18" charset="0"/>
              </a:rPr>
              <a:t>real-time trend detection</a:t>
            </a:r>
            <a:r>
              <a:rPr lang="en-US" sz="2500" dirty="0">
                <a:cs typeface="Times New Roman" panose="02020603050405020304" pitchFamily="18" charset="0"/>
              </a:rPr>
              <a:t>, and </a:t>
            </a:r>
            <a:r>
              <a:rPr lang="en-US" sz="2500" b="1" dirty="0">
                <a:cs typeface="Times New Roman" panose="02020603050405020304" pitchFamily="18" charset="0"/>
              </a:rPr>
              <a:t>user-friendly interfaces</a:t>
            </a:r>
            <a:r>
              <a:rPr lang="en-US" sz="2500" dirty="0">
                <a:cs typeface="Times New Roman" panose="02020603050405020304" pitchFamily="18" charset="0"/>
              </a:rPr>
              <a:t> for large survey datasets. Most studies focus on specific domains or single examples without addressing </a:t>
            </a:r>
            <a:r>
              <a:rPr lang="en-US" sz="2500" b="1" dirty="0">
                <a:cs typeface="Times New Roman" panose="02020603050405020304" pitchFamily="18" charset="0"/>
              </a:rPr>
              <a:t>scalability</a:t>
            </a:r>
            <a:r>
              <a:rPr lang="en-US" sz="2500" dirty="0">
                <a:cs typeface="Times New Roman" panose="02020603050405020304" pitchFamily="18" charset="0"/>
              </a:rPr>
              <a:t> and </a:t>
            </a:r>
            <a:r>
              <a:rPr lang="en-US" sz="2500" b="1" dirty="0">
                <a:cs typeface="Times New Roman" panose="02020603050405020304" pitchFamily="18" charset="0"/>
              </a:rPr>
              <a:t>cross-industry applications</a:t>
            </a:r>
            <a:r>
              <a:rPr lang="en-US" sz="2500" dirty="0">
                <a:cs typeface="Times New Roman" panose="02020603050405020304" pitchFamily="18" charset="0"/>
              </a:rPr>
              <a:t>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There is a need for a </a:t>
            </a:r>
            <a:r>
              <a:rPr lang="en-US" sz="2500" b="1" dirty="0">
                <a:cs typeface="Times New Roman" panose="02020603050405020304" pitchFamily="18" charset="0"/>
              </a:rPr>
              <a:t>scalable, automated, real-time platform</a:t>
            </a:r>
            <a:r>
              <a:rPr lang="en-US" sz="2500" dirty="0">
                <a:cs typeface="Times New Roman" panose="02020603050405020304" pitchFamily="18" charset="0"/>
              </a:rPr>
              <a:t> that improves </a:t>
            </a:r>
            <a:r>
              <a:rPr lang="en-US" sz="2500" b="1" dirty="0">
                <a:cs typeface="Times New Roman" panose="02020603050405020304" pitchFamily="18" charset="0"/>
              </a:rPr>
              <a:t>accuracy</a:t>
            </a:r>
            <a:r>
              <a:rPr lang="en-US" sz="2500" dirty="0">
                <a:cs typeface="Times New Roman" panose="02020603050405020304" pitchFamily="18" charset="0"/>
              </a:rPr>
              <a:t>, reduces </a:t>
            </a:r>
            <a:r>
              <a:rPr lang="en-US" sz="2500" b="1" dirty="0">
                <a:cs typeface="Times New Roman" panose="02020603050405020304" pitchFamily="18" charset="0"/>
              </a:rPr>
              <a:t>human intervention</a:t>
            </a:r>
            <a:r>
              <a:rPr lang="en-US" sz="2500" dirty="0">
                <a:cs typeface="Times New Roman" panose="02020603050405020304" pitchFamily="18" charset="0"/>
              </a:rPr>
              <a:t>, and supports </a:t>
            </a:r>
            <a:r>
              <a:rPr lang="en-US" sz="2500" b="1" dirty="0">
                <a:cs typeface="Times New Roman" panose="02020603050405020304" pitchFamily="18" charset="0"/>
              </a:rPr>
              <a:t>dynamic visualizations</a:t>
            </a:r>
            <a:r>
              <a:rPr lang="en-US" sz="2500" dirty="0">
                <a:cs typeface="Times New Roman" panose="02020603050405020304" pitchFamily="18" charset="0"/>
              </a:rPr>
              <a:t> for better decision-making.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F2E072F9-357B-5B8A-DA27-6A5E89A339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412353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3200" b="1" dirty="0">
                <a:ea typeface="Tahoma" panose="020B0604030504040204" pitchFamily="34" charset="0"/>
                <a:cs typeface="Times New Roman" panose="02020603050405020304" pitchFamily="18" charset="0"/>
              </a:rPr>
              <a:t>4. RESEARCH GAP</a:t>
            </a:r>
            <a:endParaRPr kumimoji="0" lang="en-US" altLang="en-US" sz="32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E82830F-D4EC-A092-653E-73B9874860F2}"/>
              </a:ext>
            </a:extLst>
          </p:cNvPr>
          <p:cNvCxnSpPr>
            <a:cxnSpLocks/>
          </p:cNvCxnSpPr>
          <p:nvPr/>
        </p:nvCxnSpPr>
        <p:spPr>
          <a:xfrm>
            <a:off x="1651518" y="997128"/>
            <a:ext cx="17448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199746F-A0B1-D7B2-CE90-594E36EFC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672" y="4547692"/>
            <a:ext cx="3921966" cy="1394016"/>
          </a:xfr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0FDF890-9F93-9D84-E3F6-E828AFDC3B9D}"/>
              </a:ext>
            </a:extLst>
          </p:cNvPr>
          <p:cNvSpPr txBox="1"/>
          <p:nvPr/>
        </p:nvSpPr>
        <p:spPr>
          <a:xfrm>
            <a:off x="7156579" y="5937696"/>
            <a:ext cx="443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Figure 1: Combination of Python and big data</a:t>
            </a:r>
          </a:p>
        </p:txBody>
      </p:sp>
    </p:spTree>
    <p:extLst>
      <p:ext uri="{BB962C8B-B14F-4D97-AF65-F5344CB8AC3E}">
        <p14:creationId xmlns:p14="http://schemas.microsoft.com/office/powerpoint/2010/main" val="2382519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8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1EB116F0-EB83-B292-15BD-C2B88E3912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608005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ahoma" panose="020B0604030504040204" pitchFamily="34" charset="0"/>
                <a:cs typeface="Times New Roman" panose="02020603050405020304" pitchFamily="18" charset="0"/>
              </a:rPr>
              <a:t>5. OBJECTIVES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F1F0D80-5076-6B2B-5130-866F23B2131C}"/>
              </a:ext>
            </a:extLst>
          </p:cNvPr>
          <p:cNvCxnSpPr>
            <a:cxnSpLocks/>
          </p:cNvCxnSpPr>
          <p:nvPr/>
        </p:nvCxnSpPr>
        <p:spPr>
          <a:xfrm>
            <a:off x="1707502" y="1192780"/>
            <a:ext cx="115699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11E1459-59B7-80F5-ECB2-4119CDDD60E0}"/>
              </a:ext>
            </a:extLst>
          </p:cNvPr>
          <p:cNvSpPr/>
          <p:nvPr/>
        </p:nvSpPr>
        <p:spPr>
          <a:xfrm>
            <a:off x="1138335" y="2217823"/>
            <a:ext cx="10215465" cy="18749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BA61B6-3940-F4EC-837E-38FBA8BFA831}"/>
              </a:ext>
            </a:extLst>
          </p:cNvPr>
          <p:cNvSpPr txBox="1"/>
          <p:nvPr/>
        </p:nvSpPr>
        <p:spPr>
          <a:xfrm>
            <a:off x="1324947" y="2174354"/>
            <a:ext cx="10084059" cy="17544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500" b="1" dirty="0">
                <a:cs typeface="Times New Roman" panose="02020603050405020304" pitchFamily="18" charset="0"/>
              </a:rPr>
              <a:t>Main Objective:</a:t>
            </a:r>
            <a:endParaRPr lang="en-US" sz="2500" dirty="0"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cs typeface="Times New Roman" panose="02020603050405020304" pitchFamily="18" charset="0"/>
              </a:rPr>
              <a:t>To design and develop an </a:t>
            </a:r>
            <a:r>
              <a:rPr lang="en-US" sz="2500" b="1" dirty="0">
                <a:cs typeface="Times New Roman" panose="02020603050405020304" pitchFamily="18" charset="0"/>
              </a:rPr>
              <a:t>automated platform</a:t>
            </a:r>
            <a:r>
              <a:rPr lang="en-US" sz="2500" dirty="0">
                <a:cs typeface="Times New Roman" panose="02020603050405020304" pitchFamily="18" charset="0"/>
              </a:rPr>
              <a:t> for efficient survey data management, analysis, and real-time visualization.</a:t>
            </a:r>
          </a:p>
        </p:txBody>
      </p:sp>
    </p:spTree>
    <p:extLst>
      <p:ext uri="{BB962C8B-B14F-4D97-AF65-F5344CB8AC3E}">
        <p14:creationId xmlns:p14="http://schemas.microsoft.com/office/powerpoint/2010/main" val="406340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D412BD-5686-55BE-344A-AC2EB51BA9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4F48AB-44D2-3C72-C8D9-5B84CE4EA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500C3-840B-5ACE-3D76-21D96737C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249963-9902-421F-A35D-F3F13196E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31"/>
            <a:ext cx="12209570" cy="6864531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E7B78E-15C6-0122-2884-938B7287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F991DD-291D-48AE-8B78-4067A2C5CDE3}" type="slidenum">
              <a:rPr lang="en-US" smtClean="0"/>
              <a:t>9</a:t>
            </a:fld>
            <a:endParaRPr lang="en-US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C0EAFD96-596F-D6A8-AF41-988DA2347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542981"/>
            <a:ext cx="764196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3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Tahoma" panose="020B0604030504040204" pitchFamily="34" charset="0"/>
                <a:cs typeface="Times New Roman" panose="02020603050405020304" pitchFamily="18" charset="0"/>
              </a:rPr>
              <a:t>5. OBJECTIVES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F7EAD-2C60-D01C-4F51-29FA81C30560}"/>
              </a:ext>
            </a:extLst>
          </p:cNvPr>
          <p:cNvCxnSpPr>
            <a:cxnSpLocks/>
          </p:cNvCxnSpPr>
          <p:nvPr/>
        </p:nvCxnSpPr>
        <p:spPr>
          <a:xfrm>
            <a:off x="1782147" y="1127756"/>
            <a:ext cx="108235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5DCFD7A-4777-2626-1D00-D4832D7C24BF}"/>
              </a:ext>
            </a:extLst>
          </p:cNvPr>
          <p:cNvSpPr txBox="1"/>
          <p:nvPr/>
        </p:nvSpPr>
        <p:spPr>
          <a:xfrm>
            <a:off x="838200" y="1496286"/>
            <a:ext cx="9918439" cy="27959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b="1" dirty="0">
                <a:cs typeface="Times New Roman" panose="02020603050405020304" pitchFamily="18" charset="0"/>
              </a:rPr>
              <a:t>Sub-Objectives:</a:t>
            </a:r>
            <a:endParaRPr lang="en-US" sz="2400" dirty="0"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To enable </a:t>
            </a:r>
            <a:r>
              <a:rPr lang="en-US" sz="2400" b="1" dirty="0">
                <a:cs typeface="Times New Roman" panose="02020603050405020304" pitchFamily="18" charset="0"/>
              </a:rPr>
              <a:t>real-time data visualization and trend analysis</a:t>
            </a:r>
            <a:r>
              <a:rPr lang="en-US" sz="2400" dirty="0">
                <a:cs typeface="Times New Roman" panose="02020603050405020304" pitchFamily="18" charset="0"/>
              </a:rPr>
              <a:t> through a user-friendly interface.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cs typeface="Times New Roman" panose="02020603050405020304" pitchFamily="18" charset="0"/>
              </a:rPr>
              <a:t>To </a:t>
            </a:r>
            <a:r>
              <a:rPr lang="en-US" sz="2400" b="1" dirty="0">
                <a:cs typeface="Times New Roman" panose="02020603050405020304" pitchFamily="18" charset="0"/>
              </a:rPr>
              <a:t>improve accuracy and reduce human intervention</a:t>
            </a:r>
            <a:r>
              <a:rPr lang="en-US" sz="2400" dirty="0">
                <a:cs typeface="Times New Roman" panose="02020603050405020304" pitchFamily="18" charset="0"/>
              </a:rPr>
              <a:t> by automating data cleaning and processing.</a:t>
            </a:r>
          </a:p>
        </p:txBody>
      </p:sp>
    </p:spTree>
    <p:extLst>
      <p:ext uri="{BB962C8B-B14F-4D97-AF65-F5344CB8AC3E}">
        <p14:creationId xmlns:p14="http://schemas.microsoft.com/office/powerpoint/2010/main" val="33875136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991</Words>
  <Application>Microsoft Office PowerPoint</Application>
  <PresentationFormat>Widescreen</PresentationFormat>
  <Paragraphs>131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MS Mincho</vt:lpstr>
      <vt:lpstr>Arial</vt:lpstr>
      <vt:lpstr>Calibri</vt:lpstr>
      <vt:lpstr>Calibri Light</vt:lpstr>
      <vt:lpstr>Tahoma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Luxshi Karunakaran</cp:lastModifiedBy>
  <cp:revision>26</cp:revision>
  <dcterms:created xsi:type="dcterms:W3CDTF">2025-08-09T10:58:51Z</dcterms:created>
  <dcterms:modified xsi:type="dcterms:W3CDTF">2025-08-14T01:00:57Z</dcterms:modified>
</cp:coreProperties>
</file>